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94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ivvy-tripdata.s3.amazonaws.com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4742-5F3A-C037-66F6-0C75BA682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86744"/>
            <a:ext cx="5925310" cy="1645920"/>
          </a:xfrm>
        </p:spPr>
        <p:txBody>
          <a:bodyPr>
            <a:normAutofit/>
          </a:bodyPr>
          <a:lstStyle/>
          <a:p>
            <a:r>
              <a:rPr lang="en-US" sz="2900" dirty="0"/>
              <a:t>CASE STUDY: How does a bike-share navigate speedy success?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85D3C-C9FD-2FFB-75AF-22648D789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5242560" cy="1239894"/>
          </a:xfrm>
        </p:spPr>
        <p:txBody>
          <a:bodyPr>
            <a:normAutofit/>
          </a:bodyPr>
          <a:lstStyle/>
          <a:p>
            <a:r>
              <a:rPr lang="en-US" dirty="0"/>
              <a:t>Shumaila Khan</a:t>
            </a:r>
          </a:p>
          <a:p>
            <a:r>
              <a:rPr lang="en-US" dirty="0"/>
              <a:t>February 2024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CF3D34-29D7-4174-91B7-7394213F8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3A02EC-953D-4FA3-AC0D-C720D5539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circle with a person on a bicycle&#10;&#10;Description automatically generated">
            <a:extLst>
              <a:ext uri="{FF2B5EF4-FFF2-40B4-BE49-F238E27FC236}">
                <a16:creationId xmlns:a16="http://schemas.microsoft.com/office/drawing/2014/main" id="{3FB29CF5-7838-E1AF-A00C-FC9FA98F8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337" y="1122808"/>
            <a:ext cx="2051902" cy="1974956"/>
          </a:xfrm>
          <a:prstGeom prst="rect">
            <a:avLst/>
          </a:prstGeom>
        </p:spPr>
      </p:pic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3B26C81B-0AAF-D731-2F35-C7155CB8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576" y="3260451"/>
            <a:ext cx="2215422" cy="216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9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ABF0A-D661-159A-45B0-CBCBF2E4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ANAlysis</a:t>
            </a:r>
            <a:r>
              <a:rPr lang="en-US" dirty="0">
                <a:solidFill>
                  <a:schemeClr val="bg1"/>
                </a:solidFill>
              </a:rPr>
              <a:t> by Month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BD005E2C-2EDC-A4D8-3ECF-DF9CFF15F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Casual riders have a higher average ride time in the summer months</a:t>
            </a:r>
          </a:p>
          <a:p>
            <a:r>
              <a:rPr lang="en-US" dirty="0">
                <a:solidFill>
                  <a:schemeClr val="bg1"/>
                </a:solidFill>
              </a:rPr>
              <a:t>Casual riders ride significantly longer times then members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EB1BD18-12B4-693A-CBBF-25D8AD4B8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418641"/>
            <a:ext cx="6250769" cy="38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08BB-8EE8-7EB2-60DE-98FE6B69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analysis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D773-0312-B51C-1FDA-CCCF203C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Casual riders ride most frequently on:</a:t>
            </a:r>
          </a:p>
          <a:p>
            <a:pPr lvl="1"/>
            <a:r>
              <a:rPr lang="en-US" dirty="0"/>
              <a:t>the weekends</a:t>
            </a:r>
          </a:p>
          <a:p>
            <a:pPr lvl="1"/>
            <a:r>
              <a:rPr lang="en-US" dirty="0"/>
              <a:t>in the summer and fall months</a:t>
            </a:r>
          </a:p>
          <a:p>
            <a:r>
              <a:rPr lang="en-US" dirty="0"/>
              <a:t>Casual ride minutes do not vary significantly by day or month of the year</a:t>
            </a:r>
          </a:p>
          <a:p>
            <a:r>
              <a:rPr lang="en-US" dirty="0"/>
              <a:t>Average time casual riders ride is much more then members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2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ED0C7-FBD1-DF04-93B2-2115BD87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569A3-9BA8-540F-A9D9-CB1C5E9E8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 dirty="0"/>
              <a:t>Background information</a:t>
            </a:r>
          </a:p>
          <a:p>
            <a:r>
              <a:rPr lang="en-US" dirty="0"/>
              <a:t>Business questions</a:t>
            </a:r>
          </a:p>
          <a:p>
            <a:r>
              <a:rPr lang="en-US" dirty="0"/>
              <a:t>Prepare data for analysis</a:t>
            </a:r>
          </a:p>
          <a:p>
            <a:r>
              <a:rPr lang="en-US" dirty="0"/>
              <a:t>Process data for analysis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0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4596-F443-32CB-EC05-7DC9BCB2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</a:t>
            </a:r>
            <a:r>
              <a:rPr lang="en-US" dirty="0" err="1"/>
              <a:t>Cyclistic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5C786-801B-85E8-AECC-E329C057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Bikeshare Company launched in 2016</a:t>
            </a:r>
          </a:p>
          <a:p>
            <a:r>
              <a:rPr lang="en-US" dirty="0"/>
              <a:t>Currently has fleet of 5,824 bikes and 692 stations throughout Chicagoland</a:t>
            </a:r>
          </a:p>
          <a:p>
            <a:r>
              <a:rPr lang="en-US" dirty="0"/>
              <a:t>Flexible riding plans: single-ride passes, full-day passes, and annual memberships</a:t>
            </a:r>
          </a:p>
          <a:p>
            <a:r>
              <a:rPr lang="en-US" dirty="0"/>
              <a:t>Finance has determined that annual members are much more profitable than casual riders</a:t>
            </a:r>
          </a:p>
          <a:p>
            <a:r>
              <a:rPr lang="en-US" dirty="0"/>
              <a:t>Director of marketing believes maximizing the number of annual members is key to future growth</a:t>
            </a:r>
          </a:p>
          <a:p>
            <a:r>
              <a:rPr lang="en-US" dirty="0"/>
              <a:t>Design marketing strategies aimed at converting casual riders into annual members</a:t>
            </a:r>
          </a:p>
        </p:txBody>
      </p:sp>
    </p:spTree>
    <p:extLst>
      <p:ext uri="{BB962C8B-B14F-4D97-AF65-F5344CB8AC3E}">
        <p14:creationId xmlns:p14="http://schemas.microsoft.com/office/powerpoint/2010/main" val="428717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CC0A5-A5C9-3939-C6B5-0497EA99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Questions to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50012-DD2A-193D-36D1-9AF0F37C9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questions will guide the future marketing program: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How do annual members and casual riders use </a:t>
            </a:r>
            <a:r>
              <a:rPr lang="en-US" dirty="0" err="1"/>
              <a:t>Cyclistic</a:t>
            </a:r>
            <a:r>
              <a:rPr lang="en-US" dirty="0"/>
              <a:t> bikes differently?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Why would casual riders buy </a:t>
            </a:r>
            <a:r>
              <a:rPr lang="en-US" dirty="0" err="1"/>
              <a:t>Cyclistic</a:t>
            </a:r>
            <a:r>
              <a:rPr lang="en-US" dirty="0"/>
              <a:t> annual memberships?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How can </a:t>
            </a:r>
            <a:r>
              <a:rPr lang="en-US" dirty="0" err="1"/>
              <a:t>Cyclistic</a:t>
            </a:r>
            <a:r>
              <a:rPr lang="en-US" dirty="0"/>
              <a:t> use digital media to influence casual riders to become members?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study will be focusing on the first task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8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28B5-9D3D-0F2E-18B2-8DE66AAD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Data for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6F26F-345B-F05D-A1AE-793549B80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Obtained data made available by Motivate International Inc. at </a:t>
            </a:r>
            <a:r>
              <a:rPr lang="en-US" dirty="0">
                <a:hlinkClick r:id="rId2"/>
              </a:rPr>
              <a:t>https://divvy-tripdata.s3.amazonaws.com/index.html</a:t>
            </a:r>
            <a:endParaRPr lang="en-US" dirty="0"/>
          </a:p>
          <a:p>
            <a:r>
              <a:rPr lang="en-US" dirty="0"/>
              <a:t>Downloaded last 12 months of data from February 2023 to January 2024</a:t>
            </a:r>
          </a:p>
          <a:p>
            <a:r>
              <a:rPr lang="en-US" dirty="0"/>
              <a:t>Features of the data: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9342D-AF74-6D72-3984-B5E3B84144CF}"/>
              </a:ext>
            </a:extLst>
          </p:cNvPr>
          <p:cNvSpPr txBox="1">
            <a:spLocks/>
          </p:cNvSpPr>
          <p:nvPr/>
        </p:nvSpPr>
        <p:spPr>
          <a:xfrm>
            <a:off x="2312161" y="4062717"/>
            <a:ext cx="7729728" cy="1876891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err="1"/>
              <a:t>ride_id</a:t>
            </a:r>
            <a:endParaRPr lang="en-US" dirty="0"/>
          </a:p>
          <a:p>
            <a:pPr lvl="1"/>
            <a:r>
              <a:rPr lang="en-US" dirty="0" err="1"/>
              <a:t>rideable_type</a:t>
            </a:r>
            <a:r>
              <a:rPr lang="en-US" dirty="0"/>
              <a:t>(electric, docked) </a:t>
            </a:r>
          </a:p>
          <a:p>
            <a:pPr lvl="1"/>
            <a:r>
              <a:rPr lang="en-US" dirty="0" err="1"/>
              <a:t>started_at</a:t>
            </a:r>
            <a:endParaRPr lang="en-US" dirty="0"/>
          </a:p>
          <a:p>
            <a:pPr lvl="1"/>
            <a:r>
              <a:rPr lang="en-US" dirty="0" err="1"/>
              <a:t>ended_at</a:t>
            </a:r>
            <a:endParaRPr lang="en-US" dirty="0"/>
          </a:p>
          <a:p>
            <a:pPr lvl="1"/>
            <a:r>
              <a:rPr lang="en-US" dirty="0" err="1"/>
              <a:t>start_station_name</a:t>
            </a:r>
            <a:endParaRPr lang="en-US" dirty="0"/>
          </a:p>
          <a:p>
            <a:pPr lvl="1"/>
            <a:r>
              <a:rPr lang="en-US" dirty="0" err="1"/>
              <a:t>start_station_id</a:t>
            </a:r>
            <a:endParaRPr lang="en-US" dirty="0"/>
          </a:p>
          <a:p>
            <a:pPr lvl="1"/>
            <a:r>
              <a:rPr lang="en-US" dirty="0" err="1"/>
              <a:t>end_station_name</a:t>
            </a:r>
            <a:endParaRPr lang="en-US" dirty="0"/>
          </a:p>
          <a:p>
            <a:pPr lvl="1"/>
            <a:r>
              <a:rPr lang="en-US" dirty="0" err="1"/>
              <a:t>end_station_id</a:t>
            </a:r>
            <a:endParaRPr lang="en-US" dirty="0"/>
          </a:p>
          <a:p>
            <a:pPr lvl="1"/>
            <a:r>
              <a:rPr lang="en-US" dirty="0" err="1"/>
              <a:t>start_lat</a:t>
            </a:r>
            <a:endParaRPr lang="en-US" dirty="0"/>
          </a:p>
          <a:p>
            <a:pPr lvl="1"/>
            <a:r>
              <a:rPr lang="en-US" dirty="0" err="1"/>
              <a:t>start_lng</a:t>
            </a:r>
            <a:endParaRPr lang="en-US" dirty="0"/>
          </a:p>
          <a:p>
            <a:pPr lvl="1"/>
            <a:r>
              <a:rPr lang="en-US" dirty="0" err="1"/>
              <a:t>end_lat</a:t>
            </a:r>
            <a:endParaRPr lang="en-US" dirty="0"/>
          </a:p>
          <a:p>
            <a:pPr lvl="1"/>
            <a:r>
              <a:rPr lang="en-US" dirty="0" err="1"/>
              <a:t>end_lng</a:t>
            </a:r>
            <a:endParaRPr lang="en-US" dirty="0"/>
          </a:p>
          <a:p>
            <a:pPr lvl="1"/>
            <a:r>
              <a:rPr lang="en-US" dirty="0" err="1"/>
              <a:t>member_casual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5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AE8C-38DB-59D1-8C99-C1A6202E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Data for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8B73-1141-C329-8725-3CAE86E8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Used SQL for processing the data since there’s a little over 5 million records for the one year period</a:t>
            </a:r>
          </a:p>
          <a:p>
            <a:r>
              <a:rPr lang="en-US" dirty="0"/>
              <a:t>Pulled each table and put all the tables together into one table within SQL</a:t>
            </a:r>
          </a:p>
          <a:p>
            <a:r>
              <a:rPr lang="en-US" dirty="0"/>
              <a:t>Calculated ride length in minutes for each record and month, day, and year using the ride start timestamp</a:t>
            </a:r>
          </a:p>
          <a:p>
            <a:r>
              <a:rPr lang="en-US" dirty="0"/>
              <a:t>Cleaning and Verification:</a:t>
            </a:r>
          </a:p>
          <a:p>
            <a:pPr lvl="1"/>
            <a:r>
              <a:rPr lang="en-US" dirty="0"/>
              <a:t>Several ride length times(2.5%) were less than or equal to zero since start time was earlier then end time; these data points were removed</a:t>
            </a:r>
          </a:p>
          <a:p>
            <a:pPr lvl="1"/>
            <a:r>
              <a:rPr lang="en-US" dirty="0"/>
              <a:t>Ensure that there is no NULL data for the member/casual </a:t>
            </a:r>
            <a:r>
              <a:rPr lang="en-US" dirty="0" err="1"/>
              <a:t>classifiction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2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8C94-64B5-A1A4-3BF0-280CFA8B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by Day of the WEEK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FD21628F-E5CC-92AB-F129-928A879FD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r>
              <a:rPr lang="en-US" dirty="0"/>
              <a:t>Members ride more frequently than casual members on all days of the week</a:t>
            </a:r>
          </a:p>
          <a:p>
            <a:pPr lvl="1"/>
            <a:r>
              <a:rPr lang="en-US" dirty="0"/>
              <a:t>Difference is lesser on the weekends</a:t>
            </a:r>
          </a:p>
          <a:p>
            <a:r>
              <a:rPr lang="en-US" dirty="0"/>
              <a:t>Casual riders ride most frequently on the weekends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4AC817-0D5B-1F2E-30E9-8F621188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366" y="1510365"/>
            <a:ext cx="6227064" cy="384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6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7DC08-AB11-48AA-6B99-979094436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Analysis by day of the week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572E0485-EF18-D9B4-6965-F77924A89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Average riding time for casual riders is higher then members on all days of the week</a:t>
            </a:r>
          </a:p>
          <a:p>
            <a:r>
              <a:rPr lang="en-US" dirty="0">
                <a:solidFill>
                  <a:schemeClr val="bg1"/>
                </a:solidFill>
              </a:rPr>
              <a:t>Highest riding averages for both members and casual riders are on the weekends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B9E183-8C50-519B-D321-D553CFAE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418641"/>
            <a:ext cx="6250769" cy="38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5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558E-240C-5305-4A7C-BC047A9E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dirty="0"/>
              <a:t>ANALYSIS by Month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3E86F1BB-4F40-7AEE-5340-1EA7C43D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r>
              <a:rPr lang="en-US" dirty="0"/>
              <a:t>There’s an increase in ridership of members and casual riders in the summer and fall months</a:t>
            </a:r>
          </a:p>
          <a:p>
            <a:r>
              <a:rPr lang="en-US" dirty="0"/>
              <a:t>There is significantly small number of rides by casual riders in the winter months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9D2CE7-1C1A-32BB-386B-F1D7E196F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366" y="1510365"/>
            <a:ext cx="6227064" cy="384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8407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1490</TotalTime>
  <Words>520</Words>
  <Application>Microsoft Macintosh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CASE STUDY: How does a bike-share navigate speedy success?</vt:lpstr>
      <vt:lpstr>Outline</vt:lpstr>
      <vt:lpstr>Background on Cyclistic</vt:lpstr>
      <vt:lpstr>Business Questions to address</vt:lpstr>
      <vt:lpstr>Prepare Data for Analysis</vt:lpstr>
      <vt:lpstr>Process Data for Analysis</vt:lpstr>
      <vt:lpstr>Analysis by Day of the WEEK</vt:lpstr>
      <vt:lpstr>Analysis by day of the week</vt:lpstr>
      <vt:lpstr>ANALYSIS by Month</vt:lpstr>
      <vt:lpstr>ANAlysis by Month</vt:lpstr>
      <vt:lpstr>Final analysis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 How does a bike-share navigate speedy success?</dc:title>
  <dc:creator>Azher Ahmed</dc:creator>
  <cp:lastModifiedBy>Azher Ahmed</cp:lastModifiedBy>
  <cp:revision>4</cp:revision>
  <dcterms:created xsi:type="dcterms:W3CDTF">2024-02-18T23:43:56Z</dcterms:created>
  <dcterms:modified xsi:type="dcterms:W3CDTF">2024-02-20T00:34:06Z</dcterms:modified>
</cp:coreProperties>
</file>